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74" r:id="rId3"/>
    <p:sldMasterId id="2147483676" r:id="rId4"/>
  </p:sldMasterIdLst>
  <p:notesMasterIdLst>
    <p:notesMasterId r:id="rId38"/>
  </p:notesMasterIdLst>
  <p:handoutMasterIdLst>
    <p:handoutMasterId r:id="rId39"/>
  </p:handoutMasterIdLst>
  <p:sldIdLst>
    <p:sldId id="256" r:id="rId5"/>
    <p:sldId id="314" r:id="rId6"/>
    <p:sldId id="366" r:id="rId7"/>
    <p:sldId id="367" r:id="rId8"/>
    <p:sldId id="375" r:id="rId9"/>
    <p:sldId id="368" r:id="rId10"/>
    <p:sldId id="363" r:id="rId11"/>
    <p:sldId id="385" r:id="rId12"/>
    <p:sldId id="386" r:id="rId13"/>
    <p:sldId id="387" r:id="rId14"/>
    <p:sldId id="388" r:id="rId15"/>
    <p:sldId id="389" r:id="rId16"/>
    <p:sldId id="360" r:id="rId17"/>
    <p:sldId id="384" r:id="rId18"/>
    <p:sldId id="390" r:id="rId19"/>
    <p:sldId id="315" r:id="rId20"/>
    <p:sldId id="396" r:id="rId21"/>
    <p:sldId id="373" r:id="rId22"/>
    <p:sldId id="394" r:id="rId23"/>
    <p:sldId id="372" r:id="rId24"/>
    <p:sldId id="326" r:id="rId25"/>
    <p:sldId id="324" r:id="rId26"/>
    <p:sldId id="395" r:id="rId27"/>
    <p:sldId id="377" r:id="rId28"/>
    <p:sldId id="378" r:id="rId29"/>
    <p:sldId id="376" r:id="rId30"/>
    <p:sldId id="392" r:id="rId31"/>
    <p:sldId id="393" r:id="rId32"/>
    <p:sldId id="325" r:id="rId33"/>
    <p:sldId id="361" r:id="rId34"/>
    <p:sldId id="362" r:id="rId35"/>
    <p:sldId id="379" r:id="rId36"/>
    <p:sldId id="26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1EF"/>
    <a:srgbClr val="A51402"/>
    <a:srgbClr val="D8B400"/>
    <a:srgbClr val="0A00FF"/>
    <a:srgbClr val="75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75"/>
    <p:restoredTop sz="96367" autoAdjust="0"/>
  </p:normalViewPr>
  <p:slideViewPr>
    <p:cSldViewPr snapToGrid="0" snapToObjects="1">
      <p:cViewPr varScale="1">
        <p:scale>
          <a:sx n="128" d="100"/>
          <a:sy n="128" d="100"/>
        </p:scale>
        <p:origin x="84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5BC4F-C719-EB44-A004-D5A9E66B7441}" type="datetimeFigureOut">
              <a:rPr lang="en-US" smtClean="0"/>
              <a:t>7/17/23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51CB1-2183-C54E-A4A7-3FB07CDEF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73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7217-B50C-884A-88D8-769209860A25}" type="datetimeFigureOut">
              <a:rPr lang="en-US" smtClean="0"/>
              <a:t>7/17/23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F69E-9BE2-C74D-9D75-08A92D77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3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89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38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85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97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46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3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70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9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61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99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78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40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75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43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693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24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162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563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514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2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96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01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126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465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217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319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64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20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02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5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01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39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4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7/17/23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38E45-231C-6BA9-1691-91A30B494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AAF92-869A-EC99-10C8-1CA0E849E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222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2208912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74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7/17/23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-66751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3145536"/>
            <a:ext cx="10058400" cy="603186"/>
          </a:xfrm>
        </p:spPr>
        <p:txBody>
          <a:bodyPr lIns="91440" rIns="91440" anchor="ctr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7/17/23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7/17/23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7/17/23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1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24932"/>
            <a:ext cx="10515600" cy="550335"/>
          </a:xfrm>
        </p:spPr>
        <p:txBody>
          <a:bodyPr>
            <a:noAutofit/>
          </a:bodyPr>
          <a:lstStyle>
            <a:lvl1pPr>
              <a:defRPr>
                <a:solidFill>
                  <a:srgbClr val="1F356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79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7/17/23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242" y="1374161"/>
            <a:ext cx="1727116" cy="853921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0" y="660517"/>
            <a:ext cx="12192000" cy="0"/>
          </a:xfrm>
          <a:prstGeom prst="line">
            <a:avLst/>
          </a:prstGeom>
          <a:ln w="3175" cap="sq">
            <a:solidFill>
              <a:schemeClr val="bg1">
                <a:alpha val="57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0" i="0" kern="1200" spc="3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02696"/>
            <a:ext cx="10515600" cy="43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9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2" y="1076034"/>
            <a:ext cx="12192000" cy="0"/>
          </a:xfrm>
          <a:prstGeom prst="line">
            <a:avLst/>
          </a:prstGeom>
          <a:ln w="3175" cap="sq">
            <a:solidFill>
              <a:srgbClr val="1F3567">
                <a:alpha val="56863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58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1F3567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3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37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835" y="776575"/>
            <a:ext cx="2454884" cy="846512"/>
          </a:xfrm>
          <a:prstGeom prst="rect">
            <a:avLst/>
          </a:prstGeom>
          <a:effectLst>
            <a:outerShdw blurRad="63500" dist="25400" dir="5400000" sx="102000" sy="102000" algn="ctr" rotWithShape="0">
              <a:prstClr val="black">
                <a:alpha val="57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149" y="2191438"/>
            <a:ext cx="12180851" cy="1240571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Nebraska Climate Update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17 July 2023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84CFC54-6CA2-3765-81D8-2886E091140E}"/>
              </a:ext>
            </a:extLst>
          </p:cNvPr>
          <p:cNvSpPr txBox="1">
            <a:spLocks/>
          </p:cNvSpPr>
          <p:nvPr/>
        </p:nvSpPr>
        <p:spPr>
          <a:xfrm>
            <a:off x="234176" y="5359400"/>
            <a:ext cx="3338757" cy="12217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" tIns="91440" rIns="91440" bIns="91440" rtlCol="0" anchor="ctr" anchorCtr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all" spc="200" baseline="0">
                <a:solidFill>
                  <a:schemeClr val="bg1"/>
                </a:solidFill>
                <a:latin typeface="+mj-lt"/>
                <a:ea typeface="Lucida Grande" charset="0"/>
                <a:cs typeface="Lucida Grand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Eric Hunt</a:t>
            </a:r>
          </a:p>
          <a:p>
            <a:r>
              <a:rPr lang="en-US" b="1" dirty="0"/>
              <a:t>ehunt2@unl.edu</a:t>
            </a:r>
          </a:p>
          <a:p>
            <a:r>
              <a:rPr lang="en-US" b="1" dirty="0"/>
              <a:t>402-617-4190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4083F31-908A-4448-AD1C-AA9E036DAFF6}"/>
              </a:ext>
            </a:extLst>
          </p:cNvPr>
          <p:cNvSpPr txBox="1">
            <a:spLocks/>
          </p:cNvSpPr>
          <p:nvPr/>
        </p:nvSpPr>
        <p:spPr>
          <a:xfrm>
            <a:off x="6918686" y="4189449"/>
            <a:ext cx="5039138" cy="257176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" tIns="91440" rIns="91440" bIns="9144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all" spc="200" baseline="0">
                <a:solidFill>
                  <a:schemeClr val="bg1"/>
                </a:solidFill>
                <a:latin typeface="+mj-lt"/>
                <a:ea typeface="Lucida Grande" charset="0"/>
                <a:cs typeface="Lucida Grand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University of Nebraska extension</a:t>
            </a:r>
          </a:p>
          <a:p>
            <a:r>
              <a:rPr lang="en-US" b="1" dirty="0"/>
              <a:t>School of natural</a:t>
            </a:r>
            <a:br>
              <a:rPr lang="en-US" b="1" dirty="0"/>
            </a:br>
            <a:r>
              <a:rPr lang="en-US" b="1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54223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141D7-D239-6BA3-301F-1AC81FC4D3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2888" y="2484408"/>
            <a:ext cx="5758572" cy="41993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How did we get here?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538" y="2484408"/>
            <a:ext cx="5758572" cy="4199327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7721F0-0705-DBE1-FA11-B145B4E17449}"/>
              </a:ext>
            </a:extLst>
          </p:cNvPr>
          <p:cNvSpPr/>
          <p:nvPr/>
        </p:nvSpPr>
        <p:spPr>
          <a:xfrm>
            <a:off x="2401824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76B60DC-B580-2CF5-F3B7-A342ED3C33E7}"/>
              </a:ext>
            </a:extLst>
          </p:cNvPr>
          <p:cNvSpPr/>
          <p:nvPr/>
        </p:nvSpPr>
        <p:spPr>
          <a:xfrm>
            <a:off x="8337640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357112" y="1201378"/>
            <a:ext cx="11834888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Temperatures statewide were near average and it was wetter than average. But not wet enough to help improve the drought.</a:t>
            </a:r>
          </a:p>
        </p:txBody>
      </p:sp>
    </p:spTree>
    <p:extLst>
      <p:ext uri="{BB962C8B-B14F-4D97-AF65-F5344CB8AC3E}">
        <p14:creationId xmlns:p14="http://schemas.microsoft.com/office/powerpoint/2010/main" val="3487044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141D7-D239-6BA3-301F-1AC81FC4D3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2889" y="2484408"/>
            <a:ext cx="5758570" cy="41993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How did we get here?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539" y="2484408"/>
            <a:ext cx="5758570" cy="4199327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7721F0-0705-DBE1-FA11-B145B4E17449}"/>
              </a:ext>
            </a:extLst>
          </p:cNvPr>
          <p:cNvSpPr/>
          <p:nvPr/>
        </p:nvSpPr>
        <p:spPr>
          <a:xfrm>
            <a:off x="2401824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76B60DC-B580-2CF5-F3B7-A342ED3C33E7}"/>
              </a:ext>
            </a:extLst>
          </p:cNvPr>
          <p:cNvSpPr/>
          <p:nvPr/>
        </p:nvSpPr>
        <p:spPr>
          <a:xfrm>
            <a:off x="8337640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357112" y="1201378"/>
            <a:ext cx="11834888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Our spring and early summer was on balance warm and near average for precipitation. But this also isn’t the whole story. </a:t>
            </a:r>
          </a:p>
        </p:txBody>
      </p:sp>
    </p:spTree>
    <p:extLst>
      <p:ext uri="{BB962C8B-B14F-4D97-AF65-F5344CB8AC3E}">
        <p14:creationId xmlns:p14="http://schemas.microsoft.com/office/powerpoint/2010/main" val="4054686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141D7-D239-6BA3-301F-1AC81FC4D3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854" y="2904786"/>
            <a:ext cx="5758570" cy="32391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How did we get here?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19" y="2867058"/>
            <a:ext cx="5758570" cy="3239195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357112" y="1201378"/>
            <a:ext cx="11834888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After a dry April it turned wet, historically wet in some cases, in western Nebraska in May. Eastern Nebraska was very dry in May. This persisted until late June.</a:t>
            </a:r>
          </a:p>
        </p:txBody>
      </p:sp>
    </p:spTree>
    <p:extLst>
      <p:ext uri="{BB962C8B-B14F-4D97-AF65-F5344CB8AC3E}">
        <p14:creationId xmlns:p14="http://schemas.microsoft.com/office/powerpoint/2010/main" val="3149944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14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Long-term moisture deficits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881" y="2037144"/>
            <a:ext cx="4710620" cy="415613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b="1" u="sng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2020 to Present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3-year precipitation deficits for much of the state in 12” range or worse.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Deficits worst in northeast Nebraska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971FA4-2E6F-3F24-C896-741F2C38F1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5554" y="1147234"/>
            <a:ext cx="7324564" cy="565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31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14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12-month moisture deficits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881" y="1050587"/>
            <a:ext cx="3724989" cy="561857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sz="3200" b="1" u="sng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Surpluses and lower deficits in western Nebraska.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12 – 18” deficits across much of eastern Nebraska. Worst in area just west of Lincoln.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6D495-880B-02F9-3207-D8D9A37B73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5046" y="1729409"/>
            <a:ext cx="8485193" cy="39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28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Impacts – Soil moisture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513" y="1421387"/>
            <a:ext cx="5029199" cy="52947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- 1 meter soil moisture based on GRACE-Follow on satellite data and a land surface model.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Significant improvements recently.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340353" y="4975412"/>
            <a:ext cx="188259" cy="134470"/>
          </a:xfrm>
          <a:prstGeom prst="roundRect">
            <a:avLst/>
          </a:prstGeom>
          <a:solidFill>
            <a:srgbClr val="DD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56AE20-EC36-DA39-B0B1-AC99597D66BC}"/>
              </a:ext>
            </a:extLst>
          </p:cNvPr>
          <p:cNvSpPr/>
          <p:nvPr/>
        </p:nvSpPr>
        <p:spPr>
          <a:xfrm>
            <a:off x="11388481" y="5023540"/>
            <a:ext cx="188259" cy="229059"/>
          </a:xfrm>
          <a:prstGeom prst="roundRect">
            <a:avLst/>
          </a:prstGeom>
          <a:solidFill>
            <a:srgbClr val="DD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73F9CF-93EC-4E60-A3BC-5C3C988ECB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449" y="1396641"/>
            <a:ext cx="6852037" cy="529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42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Impacts – Soil moisture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637" y="1421536"/>
            <a:ext cx="3680210" cy="531751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Soil water 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 content varies by   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 soil type.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Conditions are indicative of the recent improvements.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340353" y="4975412"/>
            <a:ext cx="188259" cy="134470"/>
          </a:xfrm>
          <a:prstGeom prst="roundRect">
            <a:avLst/>
          </a:prstGeom>
          <a:solidFill>
            <a:srgbClr val="DD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56AE20-EC36-DA39-B0B1-AC99597D66BC}"/>
              </a:ext>
            </a:extLst>
          </p:cNvPr>
          <p:cNvSpPr/>
          <p:nvPr/>
        </p:nvSpPr>
        <p:spPr>
          <a:xfrm>
            <a:off x="11388481" y="5023540"/>
            <a:ext cx="188259" cy="229059"/>
          </a:xfrm>
          <a:prstGeom prst="roundRect">
            <a:avLst/>
          </a:prstGeom>
          <a:solidFill>
            <a:srgbClr val="DD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73F9CF-93EC-4E60-A3BC-5C3C988ECB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6848" y="1421386"/>
            <a:ext cx="8378514" cy="529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10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Impacts – Soil moisture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636" y="1421536"/>
            <a:ext cx="4097859" cy="531751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Example of recent soil moisture improvements in eastern Nebraska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340353" y="4975412"/>
            <a:ext cx="188259" cy="134470"/>
          </a:xfrm>
          <a:prstGeom prst="roundRect">
            <a:avLst/>
          </a:prstGeom>
          <a:solidFill>
            <a:srgbClr val="DD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56AE20-EC36-DA39-B0B1-AC99597D66BC}"/>
              </a:ext>
            </a:extLst>
          </p:cNvPr>
          <p:cNvSpPr/>
          <p:nvPr/>
        </p:nvSpPr>
        <p:spPr>
          <a:xfrm>
            <a:off x="11388481" y="5023540"/>
            <a:ext cx="188259" cy="229059"/>
          </a:xfrm>
          <a:prstGeom prst="roundRect">
            <a:avLst/>
          </a:prstGeom>
          <a:solidFill>
            <a:srgbClr val="DD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73F9CF-93EC-4E60-A3BC-5C3C988ECB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882" y="1156256"/>
            <a:ext cx="6949858" cy="555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1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Impacts – pasture/range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4809CB5-6DC3-C162-D46C-BA7877475385}"/>
              </a:ext>
            </a:extLst>
          </p:cNvPr>
          <p:cNvSpPr txBox="1">
            <a:spLocks/>
          </p:cNvSpPr>
          <p:nvPr/>
        </p:nvSpPr>
        <p:spPr>
          <a:xfrm>
            <a:off x="185905" y="2362442"/>
            <a:ext cx="5353503" cy="31504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Statewide NASS condition: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14% poor / very poor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52% good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Best in well over a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BE456-3F4E-A85F-8996-FB941C066B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5025" y="1421536"/>
            <a:ext cx="6207024" cy="479633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90073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Impacts – crops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4809CB5-6DC3-C162-D46C-BA7877475385}"/>
              </a:ext>
            </a:extLst>
          </p:cNvPr>
          <p:cNvSpPr txBox="1">
            <a:spLocks/>
          </p:cNvSpPr>
          <p:nvPr/>
        </p:nvSpPr>
        <p:spPr>
          <a:xfrm>
            <a:off x="279951" y="1396641"/>
            <a:ext cx="5353503" cy="31504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Statewide NASS condition:</a:t>
            </a:r>
          </a:p>
          <a:p>
            <a:pPr lvl="1">
              <a:buFontTx/>
              <a:buChar char="-"/>
            </a:pPr>
            <a:r>
              <a:rPr lang="en-US" sz="28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15% and 19% of corn and soybean considered poor to very poor</a:t>
            </a:r>
          </a:p>
          <a:p>
            <a:pPr lvl="2"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Worse than normal but better than at the same point in 2002 or 2012</a:t>
            </a:r>
          </a:p>
          <a:p>
            <a:pPr lvl="2">
              <a:buFontTx/>
              <a:buChar char="-"/>
            </a:pPr>
            <a:endParaRPr lang="en-US" sz="2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lvl="1">
              <a:buFontTx/>
              <a:buChar char="-"/>
            </a:pPr>
            <a:r>
              <a:rPr lang="en-US" sz="28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Wheat yields variable and likely lower than average</a:t>
            </a:r>
            <a:br>
              <a:rPr lang="en-US" sz="28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endParaRPr lang="en-US" sz="28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BE456-3F4E-A85F-8996-FB941C066B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5025" y="1421536"/>
            <a:ext cx="6207024" cy="479633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082174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095" y="355480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Outline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9095" y="1890700"/>
            <a:ext cx="5911705" cy="461182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8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in perspective</a:t>
            </a:r>
          </a:p>
          <a:p>
            <a:pPr>
              <a:buFontTx/>
              <a:buChar char="-"/>
            </a:pPr>
            <a:r>
              <a:rPr lang="en-US" sz="38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Current conditions, moisture deficits</a:t>
            </a:r>
          </a:p>
          <a:p>
            <a:pPr>
              <a:buFontTx/>
              <a:buChar char="-"/>
            </a:pPr>
            <a:r>
              <a:rPr lang="en-US" sz="38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Impacts</a:t>
            </a:r>
          </a:p>
          <a:p>
            <a:pPr>
              <a:buFontTx/>
              <a:buChar char="-"/>
            </a:pPr>
            <a:r>
              <a:rPr lang="en-US" sz="38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Climate outlook</a:t>
            </a:r>
          </a:p>
          <a:p>
            <a:pPr>
              <a:buFontTx/>
              <a:buChar char="-"/>
            </a:pPr>
            <a:r>
              <a:rPr lang="en-US" sz="38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outlook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863CE-DE61-818A-B28A-A0E91CE4E4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490583" y="1750828"/>
            <a:ext cx="5510028" cy="4132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4AD968-4B8C-D9CE-130E-9E852E8B1BF7}"/>
              </a:ext>
            </a:extLst>
          </p:cNvPr>
          <p:cNvSpPr txBox="1"/>
          <p:nvPr/>
        </p:nvSpPr>
        <p:spPr>
          <a:xfrm>
            <a:off x="8534400" y="5902356"/>
            <a:ext cx="3537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Credit: Nathan Mueller, University of Nebraska Extension</a:t>
            </a:r>
          </a:p>
        </p:txBody>
      </p:sp>
    </p:spTree>
    <p:extLst>
      <p:ext uri="{BB962C8B-B14F-4D97-AF65-F5344CB8AC3E}">
        <p14:creationId xmlns:p14="http://schemas.microsoft.com/office/powerpoint/2010/main" val="546905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346" y="264558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Impacts – Drought 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7"/>
            <a:ext cx="9557566" cy="509041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Tremendous impacts to winter wheat in the eastern half of Nebraska 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Very poor start for dryland corn in much of eastern NE, especially between Grand Island and Lincoln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5" name="Picture 4" descr="A bird standing in a field of grass&#10;&#10;Description automatically generated">
            <a:extLst>
              <a:ext uri="{FF2B5EF4-FFF2-40B4-BE49-F238E27FC236}">
                <a16:creationId xmlns:a16="http://schemas.microsoft.com/office/drawing/2014/main" id="{4B35427B-2D74-2174-AC2C-8AD8E7736A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498031" y="3543297"/>
            <a:ext cx="4210882" cy="3158161"/>
          </a:xfrm>
          <a:prstGeom prst="rect">
            <a:avLst/>
          </a:prstGeom>
        </p:spPr>
      </p:pic>
      <p:pic>
        <p:nvPicPr>
          <p:cNvPr id="10" name="Picture 9" descr="A field of green plants&#10;&#10;Description automatically generated">
            <a:extLst>
              <a:ext uri="{FF2B5EF4-FFF2-40B4-BE49-F238E27FC236}">
                <a16:creationId xmlns:a16="http://schemas.microsoft.com/office/drawing/2014/main" id="{D2E38B71-D47A-2C1C-348B-1E36C4B584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226" y="3717236"/>
            <a:ext cx="5223780" cy="296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16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June drought ‘verification’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068352" y="6575162"/>
            <a:ext cx="6942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www.cpc.ncep.noaa.gov</a:t>
            </a:r>
            <a:r>
              <a:rPr lang="en-US" sz="1200" dirty="0"/>
              <a:t>/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197" y="1422552"/>
            <a:ext cx="4561857" cy="112264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persistence across Nebraska.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B0BC7-44BA-1DDB-7012-A221D05508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9277" y="1611777"/>
            <a:ext cx="6942428" cy="4562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65EB18-B6EA-ECDC-8C45-9DE4692BED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898" y="2755392"/>
            <a:ext cx="4838456" cy="360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18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July climate outlook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4211" y="6575162"/>
            <a:ext cx="6190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www.cpc.ncep.noaa.gov</a:t>
            </a:r>
            <a:r>
              <a:rPr lang="en-US" sz="1200" dirty="0"/>
              <a:t>/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" y="1148764"/>
            <a:ext cx="12003577" cy="93807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Equal chances tendency for much of Nebraska. Precipitation was expected to be above average.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9906BE-8045-E35A-F544-BF5757497F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3" y="1920949"/>
            <a:ext cx="5952560" cy="45997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26AE7C-0C72-1A5F-A3B0-CDABDA7AD3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515" y="1923488"/>
            <a:ext cx="5952560" cy="459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9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Late July-mid August outlook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4211" y="6575162"/>
            <a:ext cx="6190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www.cpc.ncep.noaa.gov</a:t>
            </a:r>
            <a:r>
              <a:rPr lang="en-US" sz="1200" dirty="0"/>
              <a:t>/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" y="1148764"/>
            <a:ext cx="12003577" cy="93807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Equal chances on temperature for much of Nebraska. Precipitation expected to be above average.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9906BE-8045-E35A-F544-BF5757497F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3" y="1920949"/>
            <a:ext cx="5952559" cy="45997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26AE7C-0C72-1A5F-A3B0-CDABDA7AD3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515" y="1923488"/>
            <a:ext cx="5952559" cy="459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05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El Nino – why does it matter?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4769B-3A34-9D1B-CCF1-A380C8012F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1052" y="1233546"/>
            <a:ext cx="8781814" cy="439090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D87234-AC7B-4009-9EE6-4CFB3DD9B223}"/>
              </a:ext>
            </a:extLst>
          </p:cNvPr>
          <p:cNvSpPr txBox="1"/>
          <p:nvPr/>
        </p:nvSpPr>
        <p:spPr>
          <a:xfrm>
            <a:off x="9293086" y="1387932"/>
            <a:ext cx="27078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We are officially in El Nino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CPC puts our chances at remaining in El Nino through the northern Hemisphere winter at ~90%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5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El Nino – why does it matter?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5755081" y="6487265"/>
            <a:ext cx="6190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https://www.climate.gov/enso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6722" y="2372522"/>
            <a:ext cx="4537313" cy="345525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While no two El Nino events are alike, this is the typical precipitation pattern around the globe 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Tendency to be wetter than average in our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8B374-1D13-25DC-383B-C4C7BA5879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32056" y="1700614"/>
            <a:ext cx="6731229" cy="478665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55220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174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El Nino update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94A591F1-3F95-25E8-8503-6F9A90715B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11" y="1256998"/>
            <a:ext cx="6715058" cy="4344004"/>
          </a:xfrm>
          <a:prstGeom prst="rect">
            <a:avLst/>
          </a:prstGeom>
        </p:spPr>
      </p:pic>
      <p:pic>
        <p:nvPicPr>
          <p:cNvPr id="11" name="Picture 10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6773518-F309-695E-9266-8F29F22D92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528" y="1256998"/>
            <a:ext cx="3998700" cy="46018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20905F-80A5-EE8E-5E8B-B5E70F4C9F05}"/>
              </a:ext>
            </a:extLst>
          </p:cNvPr>
          <p:cNvSpPr txBox="1"/>
          <p:nvPr/>
        </p:nvSpPr>
        <p:spPr>
          <a:xfrm>
            <a:off x="169211" y="6151323"/>
            <a:ext cx="973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www.cpc.ncep.noaa.gov</a:t>
            </a:r>
            <a:r>
              <a:rPr lang="en-US" dirty="0"/>
              <a:t>/products/</a:t>
            </a:r>
            <a:r>
              <a:rPr lang="en-US" dirty="0" err="1"/>
              <a:t>analysis_monitoring</a:t>
            </a:r>
            <a:r>
              <a:rPr lang="en-US" dirty="0"/>
              <a:t>/</a:t>
            </a:r>
            <a:r>
              <a:rPr lang="en-US" dirty="0" err="1"/>
              <a:t>enso_advisory</a:t>
            </a:r>
            <a:r>
              <a:rPr lang="en-US" dirty="0"/>
              <a:t>/</a:t>
            </a:r>
            <a:r>
              <a:rPr lang="en-US" dirty="0" err="1"/>
              <a:t>ensodisc.shtml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497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174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El Nino update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20905F-80A5-EE8E-5E8B-B5E70F4C9F05}"/>
              </a:ext>
            </a:extLst>
          </p:cNvPr>
          <p:cNvSpPr txBox="1"/>
          <p:nvPr/>
        </p:nvSpPr>
        <p:spPr>
          <a:xfrm>
            <a:off x="169211" y="6151323"/>
            <a:ext cx="973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www.cpc.ncep.noaa.gov</a:t>
            </a:r>
            <a:r>
              <a:rPr lang="en-US" dirty="0"/>
              <a:t>/products/</a:t>
            </a:r>
            <a:r>
              <a:rPr lang="en-US" dirty="0" err="1"/>
              <a:t>analysis_monitoring</a:t>
            </a:r>
            <a:r>
              <a:rPr lang="en-US" dirty="0"/>
              <a:t>/</a:t>
            </a:r>
            <a:r>
              <a:rPr lang="en-US" dirty="0" err="1"/>
              <a:t>enso_advisory</a:t>
            </a:r>
            <a:r>
              <a:rPr lang="en-US" dirty="0"/>
              <a:t>/</a:t>
            </a:r>
            <a:r>
              <a:rPr lang="en-US" dirty="0" err="1"/>
              <a:t>ensodisc.shtml</a:t>
            </a:r>
            <a:endParaRPr lang="en-US" dirty="0"/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5DFD985-575E-5A4E-508B-79BCB07270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92" y="1168993"/>
            <a:ext cx="6935356" cy="4982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12470F-7E4C-F339-48D6-53DEF60146A9}"/>
              </a:ext>
            </a:extLst>
          </p:cNvPr>
          <p:cNvSpPr txBox="1"/>
          <p:nvPr/>
        </p:nvSpPr>
        <p:spPr>
          <a:xfrm>
            <a:off x="7692887" y="1659835"/>
            <a:ext cx="3458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Consensus that El Nino will persist through the winter.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~ 1 in 5 chance that it will become a strong El Nino </a:t>
            </a:r>
          </a:p>
        </p:txBody>
      </p:sp>
    </p:spTree>
    <p:extLst>
      <p:ext uri="{BB962C8B-B14F-4D97-AF65-F5344CB8AC3E}">
        <p14:creationId xmlns:p14="http://schemas.microsoft.com/office/powerpoint/2010/main" val="3835633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174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El Nino winter precipitation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DF8F74C2-65BB-2744-D919-D61CC6D351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68" y="1105432"/>
            <a:ext cx="5488349" cy="54270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7D8324-1738-4CCE-3FF1-2DBED4885318}"/>
              </a:ext>
            </a:extLst>
          </p:cNvPr>
          <p:cNvSpPr txBox="1"/>
          <p:nvPr/>
        </p:nvSpPr>
        <p:spPr>
          <a:xfrm>
            <a:off x="310198" y="6520655"/>
            <a:ext cx="11700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www.climate.gov</a:t>
            </a:r>
            <a:r>
              <a:rPr lang="en-US" dirty="0"/>
              <a:t>/news-features/blogs/</a:t>
            </a:r>
            <a:r>
              <a:rPr lang="en-US" dirty="0" err="1"/>
              <a:t>enso</a:t>
            </a:r>
            <a:r>
              <a:rPr lang="en-US" dirty="0"/>
              <a:t>/united-states-el-ni%C3%B1o-impacts-0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778A6C-F354-1184-C65D-10940FE06A26}"/>
              </a:ext>
            </a:extLst>
          </p:cNvPr>
          <p:cNvSpPr txBox="1"/>
          <p:nvPr/>
        </p:nvSpPr>
        <p:spPr>
          <a:xfrm>
            <a:off x="6828183" y="1530626"/>
            <a:ext cx="4522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Generally wetter but not uniformly.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Analogs of 2006, 2009, and 2018 according to Dr. Judah Cohen of Atmospheric and Environmental Research. </a:t>
            </a:r>
          </a:p>
        </p:txBody>
      </p:sp>
    </p:spTree>
    <p:extLst>
      <p:ext uri="{BB962C8B-B14F-4D97-AF65-F5344CB8AC3E}">
        <p14:creationId xmlns:p14="http://schemas.microsoft.com/office/powerpoint/2010/main" val="579986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Seasonal outlook (Jul - Sep)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2973" y="1139036"/>
            <a:ext cx="11839669" cy="83911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Equal chances of warm and cooler temperatures. Precipitation expected to be above average.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4211" y="6575162"/>
            <a:ext cx="6190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www.cpc.ncep.noaa.gov</a:t>
            </a:r>
            <a:r>
              <a:rPr lang="en-US" sz="1200" dirty="0"/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93A59-7A95-0AC6-35B7-1648A62BE9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72" y="1968214"/>
            <a:ext cx="5891394" cy="4552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043079-C151-E913-C8C0-C2D2EF439F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632" y="1968213"/>
            <a:ext cx="5891394" cy="45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91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Drought in perspective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7391" y="1200116"/>
            <a:ext cx="4793707" cy="413856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Conditions one year ago: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~50% of U.S. in drought.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present throughout much of the country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Worst conditions in the west and in Texas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AB2D7F-5BA6-21D4-0CB2-0EB1694C48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7377" y="1396641"/>
            <a:ext cx="6962428" cy="538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54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Drought outlook (Jul - Sep)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068352" y="6575162"/>
            <a:ext cx="6942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www.cpc.ncep.noaa.gov</a:t>
            </a:r>
            <a:r>
              <a:rPr lang="en-US" sz="1200" dirty="0"/>
              <a:t>/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8224" y="1387932"/>
            <a:ext cx="4800128" cy="21114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Widespread improvement likely in Nebraska and throughout much of the Corn Belt . 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Some elimination of drought possible in areas where drought is currently less severe</a:t>
            </a:r>
          </a:p>
          <a:p>
            <a:pPr marL="0" indent="0">
              <a:buNone/>
            </a:pPr>
            <a:endParaRPr lang="en-US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608A9D-57C9-A0D3-C7ED-28A228D863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8352" y="1143480"/>
            <a:ext cx="7040223" cy="543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70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Seasonal outlook (Dec - Feb)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2973" y="1139036"/>
            <a:ext cx="12026053" cy="83911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Outlook heavily weighted toward general temperature and precipitation trends during an El Nino winter.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4211" y="6575162"/>
            <a:ext cx="6190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www.cpc.ncep.noaa.gov</a:t>
            </a:r>
            <a:r>
              <a:rPr lang="en-US" sz="1200" dirty="0"/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3657A-2A82-CD4C-66C5-DFE7D31DCB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18" y="1987641"/>
            <a:ext cx="5936793" cy="4587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18C448-0941-3A2F-A9DF-F3A8D14FD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953" y="1978149"/>
            <a:ext cx="5949073" cy="459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09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Key Messages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9181" y="1366253"/>
            <a:ext cx="10715123" cy="529057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Significant improvement in drought conditions, or outright elimination of drought, has occurred in most of western Nebraska. Outlook favorable for continued removal of drought. 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Historical levels of drought this spring and early summer in eastern Nebraska. But there have been recent improvements and those are expected to continue. 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El Nino expected to be around through the northern Hemisphere winter.  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Fall likely to be wetter this year than the past three years. Good news for improving drought but perhaps more troublesome for harvest or wheat planting.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</p:spTree>
    <p:extLst>
      <p:ext uri="{BB962C8B-B14F-4D97-AF65-F5344CB8AC3E}">
        <p14:creationId xmlns:p14="http://schemas.microsoft.com/office/powerpoint/2010/main" val="1438721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308AE7-ABD2-97E2-15FC-31A90D98B5EC}"/>
              </a:ext>
            </a:extLst>
          </p:cNvPr>
          <p:cNvSpPr txBox="1"/>
          <p:nvPr/>
        </p:nvSpPr>
        <p:spPr>
          <a:xfrm>
            <a:off x="0" y="3084576"/>
            <a:ext cx="12192000" cy="6718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ehunt2@unl.edu   402-617-4190 </a:t>
            </a:r>
          </a:p>
        </p:txBody>
      </p:sp>
    </p:spTree>
    <p:extLst>
      <p:ext uri="{BB962C8B-B14F-4D97-AF65-F5344CB8AC3E}">
        <p14:creationId xmlns:p14="http://schemas.microsoft.com/office/powerpoint/2010/main" val="55159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91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Drought in perspective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1" y="1164197"/>
            <a:ext cx="5002437" cy="528693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Conditions now: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Significant improvement in the west after a wet winter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Major improvement in western Nebraska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~2/3 Nebraska in drought.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9959" y="6487051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droughtmonitor.unl.edu</a:t>
            </a:r>
            <a:r>
              <a:rPr lang="en-US" sz="1400" dirty="0"/>
              <a:t>/maps/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EB4C92-2D67-25D4-7625-EF66119433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3398" y="1335681"/>
            <a:ext cx="7067641" cy="54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3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Drought in perspective</a:t>
            </a:r>
          </a:p>
        </p:txBody>
      </p:sp>
      <p:pic>
        <p:nvPicPr>
          <p:cNvPr id="11" name="Content Placeholder 10" descr="A map of drought in nebraska&#10;&#10;Description automatically generated">
            <a:extLst>
              <a:ext uri="{FF2B5EF4-FFF2-40B4-BE49-F238E27FC236}">
                <a16:creationId xmlns:a16="http://schemas.microsoft.com/office/drawing/2014/main" id="{341D3A33-7CB1-8A1A-9D82-C4BBD3273F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70" y="1620422"/>
            <a:ext cx="5671930" cy="4382854"/>
          </a:xfrm>
        </p:spPr>
      </p:pic>
      <p:pic>
        <p:nvPicPr>
          <p:cNvPr id="14" name="Content Placeholder 13" descr="A map of drought in nebraska&#10;&#10;Description automatically generated">
            <a:extLst>
              <a:ext uri="{FF2B5EF4-FFF2-40B4-BE49-F238E27FC236}">
                <a16:creationId xmlns:a16="http://schemas.microsoft.com/office/drawing/2014/main" id="{09163F5C-D0E3-8708-33FE-5A3CD93ED7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620422"/>
            <a:ext cx="5671930" cy="4382854"/>
          </a:xfr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9959" y="6487051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droughtmonitor.unl.edu</a:t>
            </a:r>
            <a:r>
              <a:rPr lang="en-US" sz="1400" dirty="0"/>
              <a:t>/maps/</a:t>
            </a:r>
          </a:p>
        </p:txBody>
      </p:sp>
    </p:spTree>
    <p:extLst>
      <p:ext uri="{BB962C8B-B14F-4D97-AF65-F5344CB8AC3E}">
        <p14:creationId xmlns:p14="http://schemas.microsoft.com/office/powerpoint/2010/main" val="2707302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91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Drought in perspective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9959" y="6487051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droughtmonitor.unl.edu</a:t>
            </a:r>
            <a:r>
              <a:rPr lang="en-US" sz="1400" dirty="0"/>
              <a:t>/maps/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2F7D9-3CDD-7DE7-414F-55ADF94504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0793" y="1242358"/>
            <a:ext cx="6949682" cy="5244693"/>
          </a:xfrm>
          <a:prstGeom prst="rect">
            <a:avLst/>
          </a:prstGeom>
        </p:spPr>
      </p:pic>
      <p:pic>
        <p:nvPicPr>
          <p:cNvPr id="4" name="Picture 3" descr="A map of the drought&#10;&#10;Description automatically generated">
            <a:extLst>
              <a:ext uri="{FF2B5EF4-FFF2-40B4-BE49-F238E27FC236}">
                <a16:creationId xmlns:a16="http://schemas.microsoft.com/office/drawing/2014/main" id="{9C88783D-C275-4547-BE5F-3AFF58D833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7" y="1242358"/>
            <a:ext cx="4952070" cy="382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36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141D7-D239-6BA3-301F-1AC81FC4D3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2888" y="2484408"/>
            <a:ext cx="5758573" cy="41993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How did we get here?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538" y="2484408"/>
            <a:ext cx="5758573" cy="419932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7721F0-0705-DBE1-FA11-B145B4E17449}"/>
              </a:ext>
            </a:extLst>
          </p:cNvPr>
          <p:cNvSpPr/>
          <p:nvPr/>
        </p:nvSpPr>
        <p:spPr>
          <a:xfrm>
            <a:off x="2401824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76B60DC-B580-2CF5-F3B7-A342ED3C33E7}"/>
              </a:ext>
            </a:extLst>
          </p:cNvPr>
          <p:cNvSpPr/>
          <p:nvPr/>
        </p:nvSpPr>
        <p:spPr>
          <a:xfrm>
            <a:off x="8337640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357113" y="1201378"/>
            <a:ext cx="9832060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Warmer than average and dry over the last year but this isn’t the whole story. </a:t>
            </a:r>
          </a:p>
        </p:txBody>
      </p:sp>
    </p:spTree>
    <p:extLst>
      <p:ext uri="{BB962C8B-B14F-4D97-AF65-F5344CB8AC3E}">
        <p14:creationId xmlns:p14="http://schemas.microsoft.com/office/powerpoint/2010/main" val="3495710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141D7-D239-6BA3-301F-1AC81FC4D3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2888" y="2484408"/>
            <a:ext cx="5758573" cy="41993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How did we get here?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538" y="2484408"/>
            <a:ext cx="5758573" cy="419932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7721F0-0705-DBE1-FA11-B145B4E17449}"/>
              </a:ext>
            </a:extLst>
          </p:cNvPr>
          <p:cNvSpPr/>
          <p:nvPr/>
        </p:nvSpPr>
        <p:spPr>
          <a:xfrm>
            <a:off x="2401824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76B60DC-B580-2CF5-F3B7-A342ED3C33E7}"/>
              </a:ext>
            </a:extLst>
          </p:cNvPr>
          <p:cNvSpPr/>
          <p:nvPr/>
        </p:nvSpPr>
        <p:spPr>
          <a:xfrm>
            <a:off x="8337640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357112" y="1201378"/>
            <a:ext cx="10953617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Very warm and dry late summer and early fall. Drought worsens/flash drought in the southeastern part of NE.</a:t>
            </a:r>
          </a:p>
        </p:txBody>
      </p:sp>
    </p:spTree>
    <p:extLst>
      <p:ext uri="{BB962C8B-B14F-4D97-AF65-F5344CB8AC3E}">
        <p14:creationId xmlns:p14="http://schemas.microsoft.com/office/powerpoint/2010/main" val="1419589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141D7-D239-6BA3-301F-1AC81FC4D3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2888" y="2484408"/>
            <a:ext cx="5758572" cy="41993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How did we get here?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538" y="2484408"/>
            <a:ext cx="5758572" cy="419932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7721F0-0705-DBE1-FA11-B145B4E17449}"/>
              </a:ext>
            </a:extLst>
          </p:cNvPr>
          <p:cNvSpPr/>
          <p:nvPr/>
        </p:nvSpPr>
        <p:spPr>
          <a:xfrm>
            <a:off x="2401824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76B60DC-B580-2CF5-F3B7-A342ED3C33E7}"/>
              </a:ext>
            </a:extLst>
          </p:cNvPr>
          <p:cNvSpPr/>
          <p:nvPr/>
        </p:nvSpPr>
        <p:spPr>
          <a:xfrm>
            <a:off x="8337640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357112" y="1201378"/>
            <a:ext cx="10953617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We remained dry in the fall and early winter. But it also was generally on the cooler side, especially November.</a:t>
            </a:r>
          </a:p>
        </p:txBody>
      </p:sp>
    </p:spTree>
    <p:extLst>
      <p:ext uri="{BB962C8B-B14F-4D97-AF65-F5344CB8AC3E}">
        <p14:creationId xmlns:p14="http://schemas.microsoft.com/office/powerpoint/2010/main" val="430663123"/>
      </p:ext>
    </p:extLst>
  </p:cSld>
  <p:clrMapOvr>
    <a:masterClrMapping/>
  </p:clrMapOvr>
</p:sld>
</file>

<file path=ppt/theme/theme1.xml><?xml version="1.0" encoding="utf-8"?>
<a:theme xmlns:a="http://schemas.openxmlformats.org/drawingml/2006/main" name="NSCO_theme_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theme_2017" id="{65624B93-A896-6E41-96AB-EC5B694321EC}" vid="{02AC286F-CF54-EA46-B121-0BFC840A7C09}"/>
    </a:ext>
  </a:extLst>
</a:theme>
</file>

<file path=ppt/theme/theme2.xml><?xml version="1.0" encoding="utf-8"?>
<a:theme xmlns:a="http://schemas.openxmlformats.org/drawingml/2006/main" name="NSCO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1E4EED4B-D287-1643-A3E1-558D942114F6}"/>
    </a:ext>
  </a:extLst>
</a:theme>
</file>

<file path=ppt/theme/theme3.xml><?xml version="1.0" encoding="utf-8"?>
<a:theme xmlns:a="http://schemas.openxmlformats.org/drawingml/2006/main" name="NSCO 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2A3044A2-0D05-4247-9147-69540055091D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CEAFEAE3-171E-B842-8E6B-2FA14608A98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NSCO_theme_2017</Template>
  <TotalTime>13081</TotalTime>
  <Words>3358</Words>
  <Application>Microsoft Macintosh PowerPoint</Application>
  <PresentationFormat>Widescreen</PresentationFormat>
  <Paragraphs>214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Avenir Book</vt:lpstr>
      <vt:lpstr>Calibri</vt:lpstr>
      <vt:lpstr>Calibri Light</vt:lpstr>
      <vt:lpstr>Helvetica</vt:lpstr>
      <vt:lpstr>Helvetica Light</vt:lpstr>
      <vt:lpstr>Lucida Grande</vt:lpstr>
      <vt:lpstr>NSCO_theme_2017</vt:lpstr>
      <vt:lpstr>NSCO theme</vt:lpstr>
      <vt:lpstr>NSCO Closing Slide</vt:lpstr>
      <vt:lpstr>Custom Design</vt:lpstr>
      <vt:lpstr>Nebraska Climate Update  17 July 2023</vt:lpstr>
      <vt:lpstr>Outline</vt:lpstr>
      <vt:lpstr>Drought in perspective</vt:lpstr>
      <vt:lpstr>Drought in perspective</vt:lpstr>
      <vt:lpstr>Drought in perspective</vt:lpstr>
      <vt:lpstr>Drought in perspective</vt:lpstr>
      <vt:lpstr>How did we get here?</vt:lpstr>
      <vt:lpstr>How did we get here?</vt:lpstr>
      <vt:lpstr>How did we get here?</vt:lpstr>
      <vt:lpstr>How did we get here?</vt:lpstr>
      <vt:lpstr>How did we get here?</vt:lpstr>
      <vt:lpstr>How did we get here?</vt:lpstr>
      <vt:lpstr>Long-term moisture deficits</vt:lpstr>
      <vt:lpstr>12-month moisture deficits</vt:lpstr>
      <vt:lpstr>Impacts – Soil moisture</vt:lpstr>
      <vt:lpstr>Impacts – Soil moisture</vt:lpstr>
      <vt:lpstr>Impacts – Soil moisture</vt:lpstr>
      <vt:lpstr>Impacts – pasture/range</vt:lpstr>
      <vt:lpstr>Impacts – crops</vt:lpstr>
      <vt:lpstr>Impacts – Drought </vt:lpstr>
      <vt:lpstr>June drought ‘verification’</vt:lpstr>
      <vt:lpstr>July climate outlook</vt:lpstr>
      <vt:lpstr>Late July-mid August outlook</vt:lpstr>
      <vt:lpstr>El Nino – why does it matter?</vt:lpstr>
      <vt:lpstr>El Nino – why does it matter?</vt:lpstr>
      <vt:lpstr>El Nino update</vt:lpstr>
      <vt:lpstr>El Nino update</vt:lpstr>
      <vt:lpstr>El Nino winter precipitation</vt:lpstr>
      <vt:lpstr>Seasonal outlook (Jul - Sep)</vt:lpstr>
      <vt:lpstr>Drought outlook (Jul - Sep)</vt:lpstr>
      <vt:lpstr>Seasonal outlook (Dec - Feb)</vt:lpstr>
      <vt:lpstr>Key Messages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Martha Shulski</dc:creator>
  <cp:lastModifiedBy>Eric Hunt</cp:lastModifiedBy>
  <cp:revision>558</cp:revision>
  <cp:lastPrinted>2017-11-06T20:06:43Z</cp:lastPrinted>
  <dcterms:created xsi:type="dcterms:W3CDTF">2017-10-30T18:52:57Z</dcterms:created>
  <dcterms:modified xsi:type="dcterms:W3CDTF">2023-07-17T12:47:58Z</dcterms:modified>
</cp:coreProperties>
</file>